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366" r:id="rId3"/>
    <p:sldId id="367" r:id="rId4"/>
    <p:sldId id="355" r:id="rId5"/>
    <p:sldId id="354" r:id="rId6"/>
    <p:sldId id="331" r:id="rId7"/>
    <p:sldId id="358" r:id="rId8"/>
    <p:sldId id="357" r:id="rId9"/>
    <p:sldId id="332" r:id="rId10"/>
    <p:sldId id="341" r:id="rId11"/>
    <p:sldId id="342" r:id="rId12"/>
    <p:sldId id="345" r:id="rId13"/>
    <p:sldId id="346" r:id="rId14"/>
    <p:sldId id="344" r:id="rId15"/>
    <p:sldId id="352" r:id="rId16"/>
    <p:sldId id="353" r:id="rId17"/>
    <p:sldId id="356" r:id="rId18"/>
    <p:sldId id="349" r:id="rId19"/>
    <p:sldId id="348" r:id="rId20"/>
    <p:sldId id="343" r:id="rId21"/>
    <p:sldId id="347" r:id="rId22"/>
    <p:sldId id="350" r:id="rId23"/>
    <p:sldId id="351" r:id="rId24"/>
    <p:sldId id="359" r:id="rId25"/>
    <p:sldId id="360" r:id="rId26"/>
    <p:sldId id="361" r:id="rId27"/>
    <p:sldId id="362" r:id="rId28"/>
    <p:sldId id="363" r:id="rId29"/>
    <p:sldId id="364" r:id="rId30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92">
          <p15:clr>
            <a:srgbClr val="A4A3A4"/>
          </p15:clr>
        </p15:guide>
        <p15:guide id="2" pos="55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ADA"/>
    <a:srgbClr val="7C51A1"/>
    <a:srgbClr val="0099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063" autoAdjust="0"/>
    <p:restoredTop sz="86218" autoAdjust="0"/>
  </p:normalViewPr>
  <p:slideViewPr>
    <p:cSldViewPr>
      <p:cViewPr varScale="1">
        <p:scale>
          <a:sx n="75" d="100"/>
          <a:sy n="75" d="100"/>
        </p:scale>
        <p:origin x="-1320" y="-104"/>
      </p:cViewPr>
      <p:guideLst>
        <p:guide orient="horz" pos="192"/>
        <p:guide pos="5520"/>
      </p:guideLst>
    </p:cSldViewPr>
  </p:slideViewPr>
  <p:outlineViewPr>
    <p:cViewPr>
      <p:scale>
        <a:sx n="33" d="100"/>
        <a:sy n="33" d="100"/>
      </p:scale>
      <p:origin x="0" y="119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22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C2E9206-2468-4F0C-B908-169CE8B6EF2C}" type="datetimeFigureOut">
              <a:rPr lang="en-US" smtClean="0"/>
              <a:pPr/>
              <a:t>22/08/2019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0BDCAC9-656E-44D4-A4E0-697FA80202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15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09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 MHz for 2 minutes. This is the data</a:t>
            </a:r>
            <a:r>
              <a:rPr lang="en-US" baseline="0" dirty="0" smtClean="0"/>
              <a:t> we brought, 30 files like this (1 hour of observing). We want to observe 2000 MHz for all day every day.</a:t>
            </a:r>
          </a:p>
          <a:p>
            <a:r>
              <a:rPr lang="en-US" baseline="0" dirty="0" smtClean="0"/>
              <a:t>1kHz frequency resolution</a:t>
            </a:r>
          </a:p>
          <a:p>
            <a:r>
              <a:rPr lang="en-US" baseline="0" dirty="0" smtClean="0"/>
              <a:t>100ms time resolution. We would like to observe higher cadence. </a:t>
            </a:r>
          </a:p>
          <a:p>
            <a:r>
              <a:rPr lang="en-US" baseline="0" dirty="0" smtClean="0"/>
              <a:t>Bounding box approach tries to draw a box around the frequency and time range in which one signal exists. </a:t>
            </a:r>
          </a:p>
          <a:p>
            <a:r>
              <a:rPr lang="en-US" baseline="0" dirty="0" smtClean="0"/>
              <a:t>Point out vertical stripe: Some electrical equipment generates a short wideband burst of RF energy. This is a different class of events, but we are interested in characterizing them. </a:t>
            </a:r>
          </a:p>
          <a:p>
            <a:r>
              <a:rPr lang="en-US" baseline="0" dirty="0" smtClean="0"/>
              <a:t> 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91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1275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Relationship Id="rId3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FHT_2009_W2-1920x1200_mod_duotone_PPT_size.jpg"/>
          <p:cNvPicPr>
            <a:picLocks noChangeAspect="1"/>
          </p:cNvPicPr>
          <p:nvPr userDrawn="1"/>
        </p:nvPicPr>
        <p:blipFill>
          <a:blip r:embed="rId2" cstate="print"/>
          <a:srcRect t="5000" b="1250"/>
          <a:stretch>
            <a:fillRect/>
          </a:stretch>
        </p:blipFill>
        <p:spPr>
          <a:xfrm>
            <a:off x="0" y="0"/>
            <a:ext cx="9144000" cy="68580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676401"/>
            <a:ext cx="6096000" cy="2686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r>
              <a:rPr lang="en-US" dirty="0" smtClean="0"/>
              <a:t>two lines possible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648200"/>
            <a:ext cx="5410200" cy="1447800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 bwMode="gray">
          <a:xfrm>
            <a:off x="0" y="6172200"/>
            <a:ext cx="91440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 bwMode="invGray">
          <a:xfrm>
            <a:off x="0" y="0"/>
            <a:ext cx="9144000" cy="502920"/>
          </a:xfrm>
          <a:prstGeom prst="rect">
            <a:avLst/>
          </a:prstGeom>
          <a:solidFill>
            <a:srgbClr val="7C5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 bwMode="gray">
          <a:xfrm>
            <a:off x="0" y="493776"/>
            <a:ext cx="9144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nrc-logotype-e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7162800" y="128016"/>
            <a:ext cx="1549457" cy="2436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64224"/>
            <a:ext cx="8229617" cy="3048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05800" cy="86836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525963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6477001"/>
            <a:ext cx="2895600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477000"/>
            <a:ext cx="762000" cy="381000"/>
          </a:xfrm>
        </p:spPr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ic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88085"/>
            <a:ext cx="9144000" cy="51816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295400"/>
            <a:ext cx="9144000" cy="3733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05800" cy="86836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525963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6477001"/>
            <a:ext cx="2895600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477000"/>
            <a:ext cx="762000" cy="381000"/>
          </a:xfrm>
        </p:spPr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ark bkgr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FHT_2009_W2-1920x1200_mod_duotone_PPT_size.jpg"/>
          <p:cNvPicPr>
            <a:picLocks noChangeAspect="1"/>
          </p:cNvPicPr>
          <p:nvPr userDrawn="1"/>
        </p:nvPicPr>
        <p:blipFill>
          <a:blip r:embed="rId2" cstate="print"/>
          <a:srcRect t="5000" b="5000"/>
          <a:stretch>
            <a:fillRect/>
          </a:stretch>
        </p:blipFill>
        <p:spPr>
          <a:xfrm>
            <a:off x="0" y="0"/>
            <a:ext cx="9144000" cy="658368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invGray">
          <a:xfrm>
            <a:off x="0" y="6477000"/>
            <a:ext cx="9144000" cy="381000"/>
          </a:xfrm>
          <a:prstGeom prst="rect">
            <a:avLst/>
          </a:prstGeom>
          <a:solidFill>
            <a:srgbClr val="7C51A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nrc-logotype-e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7509640" y="6584730"/>
            <a:ext cx="1219200" cy="191732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gray">
          <a:xfrm>
            <a:off x="0" y="6476785"/>
            <a:ext cx="9144000" cy="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blue bakgr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rgbClr val="89DAFF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 bwMode="invGray">
          <a:xfrm>
            <a:off x="0" y="6477000"/>
            <a:ext cx="9144000" cy="381000"/>
          </a:xfrm>
          <a:prstGeom prst="rect">
            <a:avLst/>
          </a:prstGeom>
          <a:solidFill>
            <a:srgbClr val="7C51A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pic>
        <p:nvPicPr>
          <p:cNvPr id="9" name="Picture 8" descr="nrc-logotype-e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7509640" y="6584730"/>
            <a:ext cx="1219200" cy="1917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305800" cy="868362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6477001"/>
            <a:ext cx="2895600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477000"/>
            <a:ext cx="762000" cy="381000"/>
          </a:xfrm>
        </p:spPr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gray">
          <a:xfrm>
            <a:off x="0" y="6476785"/>
            <a:ext cx="9144000" cy="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gray">
          <a:xfrm>
            <a:off x="0" y="0"/>
            <a:ext cx="9144000" cy="647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76785"/>
            <a:ext cx="9144000" cy="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1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invGray">
          <a:xfrm>
            <a:off x="0" y="6477000"/>
            <a:ext cx="9144000" cy="381000"/>
          </a:xfrm>
          <a:prstGeom prst="rect">
            <a:avLst/>
          </a:prstGeom>
          <a:solidFill>
            <a:srgbClr val="7C51A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pic>
        <p:nvPicPr>
          <p:cNvPr id="8" name="Picture 7" descr="nrc-logotype-e.png"/>
          <p:cNvPicPr>
            <a:picLocks noChangeAspect="1"/>
          </p:cNvPicPr>
          <p:nvPr userDrawn="1"/>
        </p:nvPicPr>
        <p:blipFill>
          <a:blip r:embed="rId10" cstate="screen"/>
          <a:stretch>
            <a:fillRect/>
          </a:stretch>
        </p:blipFill>
        <p:spPr>
          <a:xfrm>
            <a:off x="7509640" y="6584730"/>
            <a:ext cx="1219200" cy="19173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600" y="6477001"/>
            <a:ext cx="28956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477000"/>
            <a:ext cx="7620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 bwMode="gray">
          <a:xfrm>
            <a:off x="0" y="6476785"/>
            <a:ext cx="9144000" cy="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CFHT_2009_W2-1920x1200_mod_duotone_PPT_size.jpg"/>
          <p:cNvPicPr>
            <a:picLocks noChangeAspect="1"/>
          </p:cNvPicPr>
          <p:nvPr userDrawn="1"/>
        </p:nvPicPr>
        <p:blipFill>
          <a:blip r:embed="rId11" cstate="print"/>
          <a:srcRect t="31875" b="50437"/>
          <a:stretch>
            <a:fillRect/>
          </a:stretch>
        </p:blipFill>
        <p:spPr>
          <a:xfrm>
            <a:off x="0" y="0"/>
            <a:ext cx="9144000" cy="12937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2" r:id="rId4"/>
    <p:sldLayoutId id="2147483653" r:id="rId5"/>
    <p:sldLayoutId id="2147483657" r:id="rId6"/>
    <p:sldLayoutId id="2147483662" r:id="rId7"/>
    <p:sldLayoutId id="2147483654" r:id="rId8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chemeClr val="bg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227013" indent="-227013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461963" indent="-234950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687388" indent="-225425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914400" indent="-227013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141413" indent="-227013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33400" y="685800"/>
            <a:ext cx="8686800" cy="2686050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Towards </a:t>
            </a:r>
            <a:r>
              <a:rPr lang="en-US" dirty="0" smtClean="0">
                <a:solidFill>
                  <a:srgbClr val="FFFF00"/>
                </a:solidFill>
              </a:rPr>
              <a:t>The Unsupervised </a:t>
            </a:r>
            <a:r>
              <a:rPr lang="en-US" dirty="0">
                <a:solidFill>
                  <a:srgbClr val="FFFF00"/>
                </a:solidFill>
              </a:rPr>
              <a:t>Detection of Novel RFI Sources</a:t>
            </a:r>
            <a:br>
              <a:rPr lang="en-US" dirty="0">
                <a:solidFill>
                  <a:srgbClr val="FFFF00"/>
                </a:solidFill>
              </a:rPr>
            </a:br>
            <a:r>
              <a:rPr lang="en-US" dirty="0">
                <a:solidFill>
                  <a:srgbClr val="FFFF00"/>
                </a:solidFill>
              </a:rPr>
              <a:t/>
            </a:r>
            <a:br>
              <a:rPr lang="en-US" dirty="0">
                <a:solidFill>
                  <a:srgbClr val="FFFF00"/>
                </a:solidFill>
              </a:rPr>
            </a:b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85800" y="2971800"/>
            <a:ext cx="5867400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Participants</a:t>
            </a:r>
            <a:r>
              <a:rPr lang="en-US" dirty="0" smtClean="0">
                <a:solidFill>
                  <a:schemeClr val="accent6"/>
                </a:solidFill>
              </a:rPr>
              <a:t>: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Sean </a:t>
            </a:r>
            <a:r>
              <a:rPr lang="en-US" dirty="0" err="1">
                <a:solidFill>
                  <a:schemeClr val="bg2"/>
                </a:solidFill>
              </a:rPr>
              <a:t>Bohun</a:t>
            </a:r>
            <a:r>
              <a:rPr lang="en-US" dirty="0">
                <a:solidFill>
                  <a:schemeClr val="bg2"/>
                </a:solidFill>
              </a:rPr>
              <a:t> (UOIT),</a:t>
            </a:r>
          </a:p>
          <a:p>
            <a:r>
              <a:rPr lang="en-US" dirty="0">
                <a:solidFill>
                  <a:schemeClr val="bg2"/>
                </a:solidFill>
              </a:rPr>
              <a:t>Nicholas Bruce (</a:t>
            </a:r>
            <a:r>
              <a:rPr lang="en-US" dirty="0" err="1">
                <a:solidFill>
                  <a:schemeClr val="bg2"/>
                </a:solidFill>
              </a:rPr>
              <a:t>UVic</a:t>
            </a:r>
            <a:r>
              <a:rPr lang="en-US" dirty="0">
                <a:solidFill>
                  <a:schemeClr val="bg2"/>
                </a:solidFill>
              </a:rPr>
              <a:t>),</a:t>
            </a:r>
          </a:p>
          <a:p>
            <a:r>
              <a:rPr lang="en-US" dirty="0">
                <a:solidFill>
                  <a:schemeClr val="bg2"/>
                </a:solidFill>
              </a:rPr>
              <a:t>Chris Budd (Bath),</a:t>
            </a:r>
          </a:p>
          <a:p>
            <a:r>
              <a:rPr lang="en-US" dirty="0">
                <a:solidFill>
                  <a:schemeClr val="bg2"/>
                </a:solidFill>
              </a:rPr>
              <a:t>Ryan Campbell (McGill),</a:t>
            </a:r>
          </a:p>
          <a:p>
            <a:r>
              <a:rPr lang="en-US" dirty="0">
                <a:solidFill>
                  <a:schemeClr val="bg2"/>
                </a:solidFill>
              </a:rPr>
              <a:t>Rory Coles (UOIT),</a:t>
            </a:r>
          </a:p>
          <a:p>
            <a:r>
              <a:rPr lang="en-US" dirty="0">
                <a:solidFill>
                  <a:schemeClr val="bg2"/>
                </a:solidFill>
              </a:rPr>
              <a:t>Dave </a:t>
            </a:r>
            <a:r>
              <a:rPr lang="en-US" dirty="0" err="1">
                <a:solidFill>
                  <a:schemeClr val="bg2"/>
                </a:solidFill>
              </a:rPr>
              <a:t>DelRizzo</a:t>
            </a:r>
            <a:r>
              <a:rPr lang="en-US" dirty="0">
                <a:solidFill>
                  <a:schemeClr val="bg2"/>
                </a:solidFill>
              </a:rPr>
              <a:t> (DRAO),</a:t>
            </a:r>
          </a:p>
          <a:p>
            <a:r>
              <a:rPr lang="en-US" dirty="0">
                <a:solidFill>
                  <a:schemeClr val="bg2"/>
                </a:solidFill>
              </a:rPr>
              <a:t>Stephen Harrison (DRAO),</a:t>
            </a:r>
          </a:p>
          <a:p>
            <a:r>
              <a:rPr lang="en-US" dirty="0">
                <a:solidFill>
                  <a:schemeClr val="bg2"/>
                </a:solidFill>
              </a:rPr>
              <a:t>Seth Siegel (McGill)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05800" cy="8683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Sample signal types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700" b="0" dirty="0" smtClean="0">
                <a:solidFill>
                  <a:srgbClr val="FFFF00"/>
                </a:solidFill>
              </a:rPr>
              <a:t>Short tone burst</a:t>
            </a:r>
            <a:endParaRPr lang="en-US" sz="2700" b="0" dirty="0">
              <a:solidFill>
                <a:srgbClr val="FFFF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 descr="detection93-Amp-Spec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0200"/>
            <a:ext cx="9144000" cy="527292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791200" y="1524000"/>
            <a:ext cx="2895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           Spectrograph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315200" y="6412468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181600" y="2590800"/>
            <a:ext cx="381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667000" y="6477000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16764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593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 descr="detection114-Amp-Spe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9144000" cy="5943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400" y="304800"/>
            <a:ext cx="632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Frequency Shift Key  (FSK)</a:t>
            </a:r>
            <a:endParaRPr lang="en-US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5223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 descr="detection193-Amp-Spec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00"/>
            <a:ext cx="9144000" cy="5715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381000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Amplitude Shift Key  (ASK)</a:t>
            </a:r>
            <a:endParaRPr lang="en-US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791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14400" y="381000"/>
            <a:ext cx="594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Noisy burst</a:t>
            </a: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 descr="detection169-Amp-Spec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95400"/>
            <a:ext cx="9144000" cy="5569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77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 descr="detection209-Amp-Spec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3820"/>
            <a:ext cx="9144000" cy="594038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400" y="381000"/>
            <a:ext cx="525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</a:rPr>
              <a:t>Unknown  (Box)</a:t>
            </a:r>
            <a:endParaRPr lang="en-US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4841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Want to differentiate between different signals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3400" y="1981200"/>
            <a:ext cx="8610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3ADA"/>
                </a:solidFill>
              </a:rPr>
              <a:t>Signals have different modulation types </a:t>
            </a:r>
          </a:p>
          <a:p>
            <a:endParaRPr lang="en-US" sz="2400" dirty="0"/>
          </a:p>
          <a:p>
            <a:r>
              <a:rPr lang="en-US" sz="2400" dirty="0" err="1" smtClean="0"/>
              <a:t>eg</a:t>
            </a:r>
            <a:r>
              <a:rPr lang="en-US" sz="2400" dirty="0" smtClean="0"/>
              <a:t>:    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 </a:t>
            </a:r>
            <a:r>
              <a:rPr lang="en-US" sz="2400" dirty="0" smtClean="0">
                <a:solidFill>
                  <a:srgbClr val="FF0000"/>
                </a:solidFill>
              </a:rPr>
              <a:t>          Analogue:  AM, SSB,DSB,  FM, PM, </a:t>
            </a:r>
          </a:p>
          <a:p>
            <a:endParaRPr lang="en-US" sz="2400" dirty="0"/>
          </a:p>
          <a:p>
            <a:r>
              <a:rPr lang="en-US" sz="2400" dirty="0" smtClean="0"/>
              <a:t>          </a:t>
            </a:r>
            <a:r>
              <a:rPr lang="en-US" sz="2400" dirty="0" smtClean="0">
                <a:solidFill>
                  <a:srgbClr val="3366FF"/>
                </a:solidFill>
              </a:rPr>
              <a:t>Digital:       ASK, FSK, PSK, QAM, BPSK</a:t>
            </a:r>
          </a:p>
          <a:p>
            <a:endParaRPr lang="en-US" sz="2400" dirty="0">
              <a:solidFill>
                <a:srgbClr val="3366FF"/>
              </a:solidFill>
            </a:endParaRPr>
          </a:p>
          <a:p>
            <a:endParaRPr lang="en-US" sz="2400" dirty="0" smtClean="0">
              <a:solidFill>
                <a:srgbClr val="3366FF"/>
              </a:solidFill>
            </a:endParaRPr>
          </a:p>
          <a:p>
            <a:r>
              <a:rPr lang="en-US" sz="2400" dirty="0" smtClean="0"/>
              <a:t>Can separate signals by looking at their modulation types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52414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/>
          <p:cNvSpPr/>
          <p:nvPr/>
        </p:nvSpPr>
        <p:spPr>
          <a:xfrm>
            <a:off x="76200" y="3886200"/>
            <a:ext cx="8991600" cy="2514600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Cumulants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09600" y="1828800"/>
            <a:ext cx="792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3ADA"/>
                </a:solidFill>
              </a:rPr>
              <a:t>Higher order </a:t>
            </a:r>
            <a:r>
              <a:rPr lang="en-US" sz="2400" dirty="0" err="1" smtClean="0">
                <a:solidFill>
                  <a:srgbClr val="FF3ADA"/>
                </a:solidFill>
              </a:rPr>
              <a:t>cumulants</a:t>
            </a:r>
            <a:r>
              <a:rPr lang="en-US" sz="2400" dirty="0" smtClean="0">
                <a:solidFill>
                  <a:srgbClr val="FF3ADA"/>
                </a:solidFill>
              </a:rPr>
              <a:t> are claimed to be able to do this</a:t>
            </a:r>
            <a:endParaRPr lang="en-US" sz="2400" dirty="0">
              <a:solidFill>
                <a:srgbClr val="FF3ADA"/>
              </a:solidFill>
            </a:endParaRP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500" y="2717800"/>
            <a:ext cx="4178300" cy="558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8600" y="2743200"/>
            <a:ext cx="2819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Higher order moment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00FF"/>
                </a:solidFill>
              </a:rPr>
              <a:t>Higher order </a:t>
            </a:r>
            <a:r>
              <a:rPr lang="en-US" dirty="0" err="1" smtClean="0">
                <a:solidFill>
                  <a:srgbClr val="0000FF"/>
                </a:solidFill>
              </a:rPr>
              <a:t>cumulant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133" y="4343400"/>
            <a:ext cx="5418667" cy="509554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5105400"/>
            <a:ext cx="8432800" cy="1117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209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62000" y="2785408"/>
            <a:ext cx="7391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</a:rPr>
              <a:t>Papers claiming this base their claims on using polynomial supervised learning from synthetic data!</a:t>
            </a:r>
          </a:p>
          <a:p>
            <a:endParaRPr lang="en-US" sz="2400" dirty="0">
              <a:solidFill>
                <a:srgbClr val="0000FF"/>
              </a:solidFill>
            </a:endParaRPr>
          </a:p>
          <a:p>
            <a:endParaRPr lang="en-US" sz="2400" dirty="0" smtClean="0"/>
          </a:p>
          <a:p>
            <a:r>
              <a:rPr lang="en-US" sz="2400" dirty="0" smtClean="0">
                <a:solidFill>
                  <a:srgbClr val="FF0000"/>
                </a:solidFill>
              </a:rPr>
              <a:t>We are using unsupervised learning from real data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921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76200"/>
            <a:ext cx="8305800" cy="868362"/>
          </a:xfrm>
        </p:spPr>
        <p:txBody>
          <a:bodyPr/>
          <a:lstStyle/>
          <a:p>
            <a:r>
              <a:rPr lang="en-US" dirty="0" smtClean="0"/>
              <a:t>Also: Count the number of time and frequency peaks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5" name="Picture 4" descr="detection-peak-example-93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066800"/>
            <a:ext cx="7543800" cy="560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032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itle 1"/>
          <p:cNvSpPr>
            <a:spLocks noGrp="1" noChangeArrowheads="1"/>
          </p:cNvSpPr>
          <p:nvPr>
            <p:ph type="title"/>
          </p:nvPr>
        </p:nvSpPr>
        <p:spPr>
          <a:xfrm>
            <a:off x="457200" y="76200"/>
            <a:ext cx="8229600" cy="868362"/>
          </a:xfrm>
        </p:spPr>
        <p:txBody>
          <a:bodyPr/>
          <a:lstStyle/>
          <a:p>
            <a:r>
              <a:rPr lang="en-US" dirty="0">
                <a:latin typeface="+mj-lt"/>
              </a:rPr>
              <a:t>Features vector</a:t>
            </a:r>
          </a:p>
        </p:txBody>
      </p:sp>
      <p:sp>
        <p:nvSpPr>
          <p:cNvPr id="2050" name="Text Placeholder 4"/>
          <p:cNvSpPr>
            <a:spLocks noGrp="1" noChangeArrowheads="1"/>
          </p:cNvSpPr>
          <p:nvPr>
            <p:ph type="body" idx="1"/>
          </p:nvPr>
        </p:nvSpPr>
        <p:spPr>
          <a:xfrm>
            <a:off x="629841" y="1371600"/>
            <a:ext cx="7884319" cy="82391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Calibri" charset="0"/>
              </a:rPr>
              <a:t>From each detection, the following 13 features were extracted for use in clustering: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2E5BB2F-4293-7340-B5C8-9CDEC4B18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2525712"/>
            <a:ext cx="4040188" cy="3951288"/>
          </a:xfrm>
        </p:spPr>
        <p:txBody>
          <a:bodyPr rtlCol="0">
            <a:normAutofit/>
          </a:bodyPr>
          <a:lstStyle/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FF"/>
                </a:solidFill>
                <a:ea typeface="+mn-ea"/>
              </a:rPr>
              <a:t>Center Frequency (Hz)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FF"/>
                </a:solidFill>
                <a:ea typeface="+mn-ea"/>
              </a:rPr>
              <a:t>Bandwidth (Hz)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FF3ADA"/>
                </a:solidFill>
                <a:ea typeface="+mn-ea"/>
              </a:rPr>
              <a:t>C</a:t>
            </a:r>
            <a:r>
              <a:rPr lang="en-US" baseline="-25000" dirty="0">
                <a:solidFill>
                  <a:srgbClr val="FF3ADA"/>
                </a:solidFill>
                <a:ea typeface="+mn-ea"/>
              </a:rPr>
              <a:t>42</a:t>
            </a:r>
            <a:r>
              <a:rPr lang="en-US" dirty="0">
                <a:solidFill>
                  <a:srgbClr val="FF3ADA"/>
                </a:solidFill>
                <a:ea typeface="+mn-ea"/>
              </a:rPr>
              <a:t> (4</a:t>
            </a:r>
            <a:r>
              <a:rPr lang="en-US" baseline="30000" dirty="0">
                <a:solidFill>
                  <a:srgbClr val="FF3ADA"/>
                </a:solidFill>
                <a:ea typeface="+mn-ea"/>
              </a:rPr>
              <a:t>th</a:t>
            </a:r>
            <a:r>
              <a:rPr lang="en-US" dirty="0">
                <a:solidFill>
                  <a:srgbClr val="FF3ADA"/>
                </a:solidFill>
                <a:ea typeface="+mn-ea"/>
              </a:rPr>
              <a:t> order power cumulant)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FF3ADA"/>
                </a:solidFill>
                <a:ea typeface="+mn-ea"/>
              </a:rPr>
              <a:t>C</a:t>
            </a:r>
            <a:r>
              <a:rPr lang="en-US" baseline="-25000" dirty="0">
                <a:solidFill>
                  <a:srgbClr val="FF3ADA"/>
                </a:solidFill>
                <a:ea typeface="+mn-ea"/>
              </a:rPr>
              <a:t>63</a:t>
            </a:r>
            <a:r>
              <a:rPr lang="en-US" dirty="0">
                <a:solidFill>
                  <a:srgbClr val="FF3ADA"/>
                </a:solidFill>
                <a:ea typeface="+mn-ea"/>
              </a:rPr>
              <a:t> (6</a:t>
            </a:r>
            <a:r>
              <a:rPr lang="en-US" baseline="30000" dirty="0">
                <a:solidFill>
                  <a:srgbClr val="FF3ADA"/>
                </a:solidFill>
                <a:ea typeface="+mn-ea"/>
              </a:rPr>
              <a:t>th</a:t>
            </a:r>
            <a:r>
              <a:rPr lang="en-US" dirty="0">
                <a:solidFill>
                  <a:srgbClr val="FF3ADA"/>
                </a:solidFill>
                <a:ea typeface="+mn-ea"/>
              </a:rPr>
              <a:t> order power cumulant)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FF"/>
                </a:solidFill>
                <a:ea typeface="+mn-ea"/>
              </a:rPr>
              <a:t>Transmission length (seconds)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 err="1">
                <a:solidFill>
                  <a:srgbClr val="0000FF"/>
                </a:solidFill>
                <a:ea typeface="+mn-ea"/>
              </a:rPr>
              <a:t>P</a:t>
            </a:r>
            <a:r>
              <a:rPr lang="en-US" baseline="-25000" dirty="0" err="1">
                <a:solidFill>
                  <a:srgbClr val="0000FF"/>
                </a:solidFill>
                <a:ea typeface="+mn-ea"/>
              </a:rPr>
              <a:t>db</a:t>
            </a:r>
            <a:r>
              <a:rPr lang="en-US" dirty="0">
                <a:solidFill>
                  <a:srgbClr val="0000FF"/>
                </a:solidFill>
                <a:ea typeface="+mn-ea"/>
              </a:rPr>
              <a:t> (2</a:t>
            </a:r>
            <a:r>
              <a:rPr lang="en-US" baseline="30000" dirty="0">
                <a:solidFill>
                  <a:srgbClr val="0000FF"/>
                </a:solidFill>
                <a:ea typeface="+mn-ea"/>
              </a:rPr>
              <a:t>nd</a:t>
            </a:r>
            <a:r>
              <a:rPr lang="en-US" dirty="0">
                <a:solidFill>
                  <a:srgbClr val="0000FF"/>
                </a:solidFill>
                <a:ea typeface="+mn-ea"/>
              </a:rPr>
              <a:t> order power cumulant)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dirty="0" smtClean="0">
              <a:solidFill>
                <a:schemeClr val="accent6">
                  <a:lumMod val="75000"/>
                </a:schemeClr>
              </a:solidFill>
              <a:ea typeface="+mn-ea"/>
            </a:endParaRPr>
          </a:p>
          <a:p>
            <a:pPr marL="227013" lvl="1" indent="0" fontAlgn="auto">
              <a:spcAft>
                <a:spcPts val="0"/>
              </a:spcAft>
              <a:buNone/>
              <a:defRPr/>
            </a:pPr>
            <a:endParaRPr lang="en-US" dirty="0">
              <a:ea typeface="+mn-ea"/>
            </a:endParaRPr>
          </a:p>
          <a:p>
            <a:pPr lvl="2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dirty="0">
              <a:ea typeface="+mn-ea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FE2BAC3-E092-3B4B-B02F-D8742D9935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97425" y="2362200"/>
            <a:ext cx="4041775" cy="3951288"/>
          </a:xfrm>
        </p:spPr>
        <p:txBody>
          <a:bodyPr rtlCol="0">
            <a:normAutofit fontScale="92500" lnSpcReduction="10000"/>
          </a:bodyPr>
          <a:lstStyle/>
          <a:p>
            <a:pPr lvl="1">
              <a:defRPr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Number of peaks in the frequency direction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 smtClean="0">
                <a:solidFill>
                  <a:srgbClr val="E46C0A"/>
                </a:solidFill>
                <a:ea typeface="+mn-ea"/>
              </a:rPr>
              <a:t>Number </a:t>
            </a:r>
            <a:r>
              <a:rPr lang="en-US" dirty="0">
                <a:solidFill>
                  <a:srgbClr val="E46C0A"/>
                </a:solidFill>
                <a:ea typeface="+mn-ea"/>
              </a:rPr>
              <a:t>of peaks in the time direction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FF"/>
                </a:solidFill>
                <a:ea typeface="+mn-ea"/>
              </a:rPr>
              <a:t>Prominence of the major frequency peak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FF"/>
                </a:solidFill>
                <a:ea typeface="+mn-ea"/>
              </a:rPr>
              <a:t>Avg. spacing of the frequency peaks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FF"/>
                </a:solidFill>
                <a:ea typeface="+mn-ea"/>
              </a:rPr>
              <a:t>Avg. spacing of the time peaks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FF"/>
                </a:solidFill>
                <a:ea typeface="+mn-ea"/>
              </a:rPr>
              <a:t>Normalized power centroid in the time direction</a:t>
            </a:r>
          </a:p>
          <a:p>
            <a:pPr lvl="1" fontAlgn="auto"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FF"/>
                </a:solidFill>
                <a:ea typeface="+mn-ea"/>
              </a:rPr>
              <a:t>Width in the frequency direction (channels)</a:t>
            </a:r>
          </a:p>
        </p:txBody>
      </p:sp>
    </p:spTree>
    <p:extLst>
      <p:ext uri="{BB962C8B-B14F-4D97-AF65-F5344CB8AC3E}">
        <p14:creationId xmlns:p14="http://schemas.microsoft.com/office/powerpoint/2010/main" val="3376729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5800" y="1752600"/>
            <a:ext cx="7848600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The Dominion Radio Astrophysical Observatory (DRAO) is located in a </a:t>
            </a:r>
            <a:r>
              <a:rPr lang="en-US" sz="2400" dirty="0" smtClean="0">
                <a:solidFill>
                  <a:srgbClr val="FF0000"/>
                </a:solidFill>
              </a:rPr>
              <a:t>geographically </a:t>
            </a:r>
            <a:r>
              <a:rPr lang="en-US" sz="2400" dirty="0">
                <a:solidFill>
                  <a:srgbClr val="FF0000"/>
                </a:solidFill>
              </a:rPr>
              <a:t>isolated region near Penticton B.C.</a:t>
            </a:r>
          </a:p>
          <a:p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>
                <a:solidFill>
                  <a:srgbClr val="3366FF"/>
                </a:solidFill>
              </a:rPr>
              <a:t>This is the site of a multitude of sensitive RF detectors that require a quiet RF spectrum to effectively operate.</a:t>
            </a:r>
          </a:p>
          <a:p>
            <a:r>
              <a:rPr lang="en-US" sz="2400" dirty="0">
                <a:solidFill>
                  <a:srgbClr val="3366FF"/>
                </a:solidFill>
              </a:rPr>
              <a:t/>
            </a:r>
            <a:br>
              <a:rPr lang="en-US" sz="2400" dirty="0">
                <a:solidFill>
                  <a:srgbClr val="3366FF"/>
                </a:solidFill>
              </a:rPr>
            </a:br>
            <a:endParaRPr lang="en-US" sz="2400" dirty="0">
              <a:solidFill>
                <a:srgbClr val="3366FF"/>
              </a:solidFill>
            </a:endParaRPr>
          </a:p>
          <a:p>
            <a:r>
              <a:rPr lang="en-US" sz="2400" dirty="0"/>
              <a:t>For any given day, the site can experience any number of </a:t>
            </a:r>
            <a:r>
              <a:rPr lang="en-US" sz="2400" dirty="0">
                <a:solidFill>
                  <a:srgbClr val="FF3ADA"/>
                </a:solidFill>
              </a:rPr>
              <a:t>transient RF </a:t>
            </a:r>
            <a:r>
              <a:rPr lang="en-US" sz="2400" dirty="0" smtClean="0">
                <a:solidFill>
                  <a:srgbClr val="FF3ADA"/>
                </a:solidFill>
              </a:rPr>
              <a:t>signals </a:t>
            </a:r>
            <a:r>
              <a:rPr lang="en-US" sz="2400" dirty="0"/>
              <a:t>due to a </a:t>
            </a:r>
            <a:r>
              <a:rPr lang="en-US" sz="2400" dirty="0">
                <a:solidFill>
                  <a:srgbClr val="FF3ADA"/>
                </a:solidFill>
              </a:rPr>
              <a:t>variety of sources</a:t>
            </a:r>
            <a:r>
              <a:rPr lang="en-US" sz="2400" dirty="0"/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613192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1295400"/>
            <a:ext cx="99822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Various algorithms exist for clustering:  DBSCAN,  WARD (</a:t>
            </a:r>
            <a:r>
              <a:rPr lang="en-US" sz="2400" dirty="0" err="1" smtClean="0">
                <a:solidFill>
                  <a:srgbClr val="FF0000"/>
                </a:solidFill>
              </a:rPr>
              <a:t>Matlab</a:t>
            </a:r>
            <a:r>
              <a:rPr lang="en-US" sz="2400" dirty="0" smtClean="0">
                <a:solidFill>
                  <a:srgbClr val="FF0000"/>
                </a:solidFill>
              </a:rPr>
              <a:t>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19200" y="304800"/>
            <a:ext cx="5943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Clustering the feature vectors in the  data</a:t>
            </a:r>
            <a:endParaRPr lang="en-US" sz="2000" b="1" dirty="0">
              <a:solidFill>
                <a:schemeClr val="bg1"/>
              </a:solidFill>
            </a:endParaRPr>
          </a:p>
        </p:txBody>
      </p:sp>
      <p:pic>
        <p:nvPicPr>
          <p:cNvPr id="7" name="Picture 6" descr="c42c63clu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-304800"/>
            <a:ext cx="8929255" cy="8991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819400" y="2667000"/>
            <a:ext cx="3657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3ADA"/>
                </a:solidFill>
              </a:rPr>
              <a:t>Cluster on the </a:t>
            </a:r>
            <a:r>
              <a:rPr lang="en-US" sz="2400" dirty="0" err="1" smtClean="0">
                <a:solidFill>
                  <a:srgbClr val="FF3ADA"/>
                </a:solidFill>
              </a:rPr>
              <a:t>cumulants</a:t>
            </a:r>
            <a:endParaRPr lang="en-US" sz="2400" dirty="0">
              <a:solidFill>
                <a:srgbClr val="FF3AD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206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6" name="Picture 5" descr="tpkfpkclu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-609600"/>
            <a:ext cx="9448800" cy="933972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29200" y="2209800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accent6">
                    <a:lumMod val="75000"/>
                  </a:schemeClr>
                </a:solidFill>
              </a:rPr>
              <a:t>Cluster on number of time and frequency peaks</a:t>
            </a:r>
            <a:endParaRPr lang="en-US" sz="2400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5542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                   Hierarchical clustering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5800" y="1519535"/>
            <a:ext cx="906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       </a:t>
            </a:r>
            <a:r>
              <a:rPr lang="en-US" sz="2400" dirty="0" smtClean="0">
                <a:solidFill>
                  <a:srgbClr val="0000FF"/>
                </a:solidFill>
              </a:rPr>
              <a:t>The two cluster indices appear to be independent</a:t>
            </a:r>
            <a:endParaRPr lang="en-US" sz="2400" dirty="0">
              <a:solidFill>
                <a:srgbClr val="0000FF"/>
              </a:solidFill>
            </a:endParaRPr>
          </a:p>
        </p:txBody>
      </p:sp>
      <p:pic>
        <p:nvPicPr>
          <p:cNvPr id="6" name="Picture 5" descr="cct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06083"/>
            <a:ext cx="6159500" cy="797111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2743200"/>
            <a:ext cx="2057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Time-frequency cluster index: </a:t>
            </a:r>
            <a:r>
              <a:rPr lang="en-US" dirty="0" err="1" smtClean="0">
                <a:solidFill>
                  <a:srgbClr val="FF0000"/>
                </a:solidFill>
              </a:rPr>
              <a:t>tf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038600" y="6031468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Cumulant</a:t>
            </a:r>
            <a:r>
              <a:rPr lang="en-US" dirty="0" smtClean="0">
                <a:solidFill>
                  <a:srgbClr val="FF0000"/>
                </a:solidFill>
              </a:rPr>
              <a:t> index:  cc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786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Combine the cluster indices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62000" y="1905000"/>
            <a:ext cx="777240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0000FF"/>
                </a:solidFill>
              </a:rPr>
              <a:t>    </a:t>
            </a:r>
            <a:r>
              <a:rPr lang="en-US" sz="2400" dirty="0" smtClean="0">
                <a:solidFill>
                  <a:srgbClr val="0000FF"/>
                </a:solidFill>
              </a:rPr>
              <a:t> Give a combined cluster index vector</a:t>
            </a:r>
          </a:p>
          <a:p>
            <a:endParaRPr lang="en-US" sz="2400" dirty="0" smtClean="0">
              <a:solidFill>
                <a:srgbClr val="0000FF"/>
              </a:solidFill>
            </a:endParaRPr>
          </a:p>
          <a:p>
            <a:endParaRPr lang="en-US" dirty="0" smtClean="0"/>
          </a:p>
          <a:p>
            <a:endParaRPr lang="en-US" dirty="0"/>
          </a:p>
          <a:p>
            <a:r>
              <a:rPr lang="en-US" sz="2400" dirty="0" smtClean="0">
                <a:solidFill>
                  <a:srgbClr val="FF0000"/>
                </a:solidFill>
              </a:rPr>
              <a:t>                     </a:t>
            </a:r>
            <a:r>
              <a:rPr lang="en-US" sz="2400" dirty="0" smtClean="0"/>
              <a:t>   I = (</a:t>
            </a:r>
            <a:r>
              <a:rPr lang="en-US" sz="2400" dirty="0" err="1" smtClean="0"/>
              <a:t>cc,tf</a:t>
            </a:r>
            <a:r>
              <a:rPr lang="en-US" sz="2400" dirty="0" smtClean="0"/>
              <a:t>)</a:t>
            </a:r>
          </a:p>
          <a:p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rgbClr val="FF0000"/>
                </a:solidFill>
              </a:rPr>
              <a:t>This seems to be effective in classifying the signals and identifying new signals 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36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Cluster 1:  I = (2,4)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5" name="Picture 4" descr="Cluster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1731645"/>
            <a:ext cx="6286500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398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Cluster 2:  I = (2,2)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 descr="Cluster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524000"/>
            <a:ext cx="66675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540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Cluster 3:  I = (1,3)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 descr="Cluster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447800"/>
            <a:ext cx="651510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23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Cluster 7:  I = (1,4)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5" name="Picture 4" descr="Cluster7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447800"/>
            <a:ext cx="68072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32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00"/>
                </a:solidFill>
              </a:rPr>
              <a:t>Cluster 8: I = (1,1)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5" name="Picture 4" descr="Cluster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628775"/>
            <a:ext cx="6362700" cy="477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814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and </a:t>
            </a:r>
            <a:r>
              <a:rPr lang="en-US" smtClean="0"/>
              <a:t>future work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61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IPSW Questions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57200" y="1371600"/>
            <a:ext cx="88392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3366FF"/>
                </a:solidFill>
              </a:rPr>
              <a:t>DRAO </a:t>
            </a:r>
            <a:r>
              <a:rPr lang="en-US" sz="2400" dirty="0">
                <a:solidFill>
                  <a:srgbClr val="3366FF"/>
                </a:solidFill>
              </a:rPr>
              <a:t>would like to develop the capability to</a:t>
            </a:r>
            <a:r>
              <a:rPr lang="en-US" sz="2400" dirty="0" smtClean="0"/>
              <a:t>:</a:t>
            </a:r>
          </a:p>
          <a:p>
            <a:endParaRPr lang="en-US" sz="2400" dirty="0"/>
          </a:p>
          <a:p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>
                <a:solidFill>
                  <a:srgbClr val="0000FF"/>
                </a:solidFill>
              </a:rPr>
              <a:t>C</a:t>
            </a:r>
            <a:r>
              <a:rPr lang="en-US" sz="2400" dirty="0" smtClean="0">
                <a:solidFill>
                  <a:srgbClr val="0000FF"/>
                </a:solidFill>
              </a:rPr>
              <a:t>lassify </a:t>
            </a:r>
            <a:r>
              <a:rPr lang="en-US" sz="2400" dirty="0">
                <a:solidFill>
                  <a:srgbClr val="0000FF"/>
                </a:solidFill>
              </a:rPr>
              <a:t>and </a:t>
            </a:r>
            <a:r>
              <a:rPr lang="en-US" sz="2400" dirty="0" smtClean="0">
                <a:solidFill>
                  <a:srgbClr val="0000FF"/>
                </a:solidFill>
              </a:rPr>
              <a:t>Cluster </a:t>
            </a:r>
            <a:r>
              <a:rPr lang="en-US" sz="2400" dirty="0">
                <a:solidFill>
                  <a:srgbClr val="FF0000"/>
                </a:solidFill>
              </a:rPr>
              <a:t>the set of known RF sources as they are </a:t>
            </a:r>
            <a:r>
              <a:rPr lang="en-US" sz="2400" dirty="0" smtClean="0">
                <a:solidFill>
                  <a:srgbClr val="FF0000"/>
                </a:solidFill>
              </a:rPr>
              <a:t>determined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Identify </a:t>
            </a:r>
            <a:r>
              <a:rPr lang="en-US" sz="2400" dirty="0">
                <a:solidFill>
                  <a:srgbClr val="0000FF"/>
                </a:solidFill>
              </a:rPr>
              <a:t>any novel </a:t>
            </a:r>
            <a:r>
              <a:rPr lang="en-US" sz="2400" dirty="0">
                <a:solidFill>
                  <a:srgbClr val="FF0000"/>
                </a:solidFill>
              </a:rPr>
              <a:t>RF sources that have not been previously </a:t>
            </a:r>
            <a:r>
              <a:rPr lang="en-US" sz="2400" dirty="0" smtClean="0">
                <a:solidFill>
                  <a:srgbClr val="FF0000"/>
                </a:solidFill>
              </a:rPr>
              <a:t>classified</a:t>
            </a: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Provide </a:t>
            </a:r>
            <a:r>
              <a:rPr lang="en-US" sz="2400" dirty="0">
                <a:solidFill>
                  <a:srgbClr val="0000FF"/>
                </a:solidFill>
              </a:rPr>
              <a:t>a set of </a:t>
            </a:r>
            <a:r>
              <a:rPr lang="en-US" sz="2400" dirty="0" smtClean="0">
                <a:solidFill>
                  <a:srgbClr val="0000FF"/>
                </a:solidFill>
              </a:rPr>
              <a:t>descriptors </a:t>
            </a:r>
            <a:r>
              <a:rPr lang="en-US" sz="2400" dirty="0">
                <a:solidFill>
                  <a:srgbClr val="FF0000"/>
                </a:solidFill>
              </a:rPr>
              <a:t>for each novel </a:t>
            </a:r>
            <a:r>
              <a:rPr lang="en-US" sz="2400" dirty="0" smtClean="0">
                <a:solidFill>
                  <a:srgbClr val="FF0000"/>
                </a:solidFill>
              </a:rPr>
              <a:t>source</a:t>
            </a:r>
            <a:endParaRPr lang="en-US" sz="2400" dirty="0">
              <a:solidFill>
                <a:srgbClr val="FF0000"/>
              </a:solidFill>
            </a:endParaRPr>
          </a:p>
          <a:p>
            <a:pPr marL="342900" indent="-342900">
              <a:buFont typeface="Arial"/>
              <a:buChar char="•"/>
            </a:pPr>
            <a:r>
              <a:rPr lang="en-US" sz="2400" dirty="0" smtClean="0">
                <a:solidFill>
                  <a:srgbClr val="0000FF"/>
                </a:solidFill>
              </a:rPr>
              <a:t>Update </a:t>
            </a:r>
            <a:r>
              <a:rPr lang="en-US" sz="2400" dirty="0">
                <a:solidFill>
                  <a:srgbClr val="0000FF"/>
                </a:solidFill>
              </a:rPr>
              <a:t>the clusters </a:t>
            </a:r>
            <a:r>
              <a:rPr lang="en-US" sz="2400" dirty="0">
                <a:solidFill>
                  <a:srgbClr val="FF0000"/>
                </a:solidFill>
              </a:rPr>
              <a:t>dynamically as novel sources are </a:t>
            </a:r>
            <a:r>
              <a:rPr lang="en-US" sz="2400" dirty="0" smtClean="0">
                <a:solidFill>
                  <a:srgbClr val="FF0000"/>
                </a:solidFill>
              </a:rPr>
              <a:t>identified</a:t>
            </a:r>
            <a:endParaRPr lang="en-US" sz="2400" dirty="0">
              <a:solidFill>
                <a:srgbClr val="FF0000"/>
              </a:solidFill>
            </a:endParaRPr>
          </a:p>
          <a:p>
            <a:endParaRPr lang="en-US" sz="2400" dirty="0">
              <a:solidFill>
                <a:srgbClr val="FF0000"/>
              </a:solidFill>
            </a:endParaRPr>
          </a:p>
          <a:p>
            <a:r>
              <a:rPr lang="en-US" sz="2400" dirty="0" smtClean="0"/>
              <a:t>Once </a:t>
            </a:r>
            <a:r>
              <a:rPr lang="en-US" sz="2400" dirty="0"/>
              <a:t>identified, the hope is that </a:t>
            </a:r>
            <a:r>
              <a:rPr lang="en-US" sz="2400" dirty="0">
                <a:solidFill>
                  <a:srgbClr val="0000FF"/>
                </a:solidFill>
              </a:rPr>
              <a:t>any novel sources can be eliminated </a:t>
            </a:r>
            <a:r>
              <a:rPr lang="en-US" sz="2400" dirty="0"/>
              <a:t>with this technique.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6924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Site map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 descr="siteim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4204"/>
            <a:ext cx="9144000" cy="5397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523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305800" cy="868362"/>
          </a:xfrm>
        </p:spPr>
        <p:txBody>
          <a:bodyPr/>
          <a:lstStyle/>
          <a:p>
            <a:r>
              <a:rPr lang="en-US" dirty="0" smtClean="0"/>
              <a:t>RFI: Static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 descr="rfi_stati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016000"/>
            <a:ext cx="8991600" cy="59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374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Dynamic RF Scene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3" y="2377384"/>
            <a:ext cx="9133114" cy="448061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1430718"/>
            <a:ext cx="60965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Detection of RFI in time-frequency space. </a:t>
            </a:r>
            <a:endParaRPr lang="en-US" sz="2400" dirty="0" smtClean="0"/>
          </a:p>
          <a:p>
            <a:r>
              <a:rPr lang="en-US" sz="2400" dirty="0" smtClean="0"/>
              <a:t>   </a:t>
            </a:r>
            <a:r>
              <a:rPr lang="en-US" sz="2400" dirty="0" smtClean="0">
                <a:solidFill>
                  <a:srgbClr val="0000FF"/>
                </a:solidFill>
              </a:rPr>
              <a:t>ML </a:t>
            </a:r>
            <a:r>
              <a:rPr lang="en-US" sz="2400" dirty="0" smtClean="0">
                <a:solidFill>
                  <a:srgbClr val="0000FF"/>
                </a:solidFill>
              </a:rPr>
              <a:t>bounding box approach. </a:t>
            </a:r>
            <a:endParaRPr lang="en-CA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6384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Separate the signals by using a bounding box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 descr="RFI_Detection_Exampl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371600"/>
            <a:ext cx="7239000" cy="5405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623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 descr="YOLONe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455347"/>
            <a:ext cx="9144000" cy="509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303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Results: Separated signals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6400"/>
            <a:ext cx="9164064" cy="44958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888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40669</TotalTime>
  <Words>674</Words>
  <Application>Microsoft Macintosh PowerPoint</Application>
  <PresentationFormat>On-screen Show (4:3)</PresentationFormat>
  <Paragraphs>140</Paragraphs>
  <Slides>29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Towards The Unsupervised Detection of Novel RFI Sources  </vt:lpstr>
      <vt:lpstr>Introduction</vt:lpstr>
      <vt:lpstr>IPSW Questions</vt:lpstr>
      <vt:lpstr>Site map</vt:lpstr>
      <vt:lpstr>RFI: Static</vt:lpstr>
      <vt:lpstr>The Dynamic RF Scene</vt:lpstr>
      <vt:lpstr>Separate the signals by using a bounding box</vt:lpstr>
      <vt:lpstr>PowerPoint Presentation</vt:lpstr>
      <vt:lpstr>Results: Separated signals</vt:lpstr>
      <vt:lpstr>Sample signal types  Short tone burst</vt:lpstr>
      <vt:lpstr>PowerPoint Presentation</vt:lpstr>
      <vt:lpstr>PowerPoint Presentation</vt:lpstr>
      <vt:lpstr>PowerPoint Presentation</vt:lpstr>
      <vt:lpstr>PowerPoint Presentation</vt:lpstr>
      <vt:lpstr>Want to differentiate between different signals</vt:lpstr>
      <vt:lpstr>Cumulants</vt:lpstr>
      <vt:lpstr>PowerPoint Presentation</vt:lpstr>
      <vt:lpstr>Also: Count the number of time and frequency peaks</vt:lpstr>
      <vt:lpstr>Features vector</vt:lpstr>
      <vt:lpstr>PowerPoint Presentation</vt:lpstr>
      <vt:lpstr>PowerPoint Presentation</vt:lpstr>
      <vt:lpstr>                      Hierarchical clustering</vt:lpstr>
      <vt:lpstr>Combine the cluster indices</vt:lpstr>
      <vt:lpstr>Cluster 1:  I = (2,4)</vt:lpstr>
      <vt:lpstr>Cluster 2:  I = (2,2)</vt:lpstr>
      <vt:lpstr>Cluster 3:  I = (1,3)</vt:lpstr>
      <vt:lpstr>Cluster 7:  I = (1,4)</vt:lpstr>
      <vt:lpstr>Cluster 8: I = (1,1)</vt:lpstr>
      <vt:lpstr>Conclusions and future work</vt:lpstr>
    </vt:vector>
  </TitlesOfParts>
  <Company>NRC - CNRC- CBS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Dana Cranstone</dc:creator>
  <cp:lastModifiedBy>Prof. Christopher Budd</cp:lastModifiedBy>
  <cp:revision>306</cp:revision>
  <dcterms:created xsi:type="dcterms:W3CDTF">2013-06-12T14:07:13Z</dcterms:created>
  <dcterms:modified xsi:type="dcterms:W3CDTF">2019-08-22T21:08:16Z</dcterms:modified>
</cp:coreProperties>
</file>

<file path=docProps/thumbnail.jpeg>
</file>